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Fraunces Extra Bold"/>
      <p:regular r:id="rId19"/>
    </p:embeddedFont>
    <p:embeddedFont>
      <p:font typeface="Fraunces Extra Bold"/>
      <p:regular r:id="rId20"/>
    </p:embeddedFont>
    <p:embeddedFont>
      <p:font typeface="Nobile"/>
      <p:regular r:id="rId21"/>
    </p:embeddedFont>
    <p:embeddedFont>
      <p:font typeface="Nobile"/>
      <p:regular r:id="rId22"/>
    </p:embeddedFont>
    <p:embeddedFont>
      <p:font typeface="Nobile"/>
      <p:regular r:id="rId23"/>
    </p:embeddedFont>
    <p:embeddedFont>
      <p:font typeface="Nobile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1-1.png>
</file>

<file path=ppt/media/image-12-1.png>
</file>

<file path=ppt/media/image-12-2.png>
</file>

<file path=ppt/media/image-12-3.png>
</file>

<file path=ppt/media/image-2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8347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SmartFarm Connect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Revolutionizing African Agriculture Through Technology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Business Model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Freemium model for small farmers.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10812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Premium subscription: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1000 FCFA/month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51019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2% commission on sales.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291226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B2B revenue from NGOs and cooperatives.</a:t>
            </a:r>
            <a:endParaRPr lang="en-US" sz="16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6126" y="342662"/>
            <a:ext cx="200191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Notre demande (Our Ask)</a:t>
            </a: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436126" y="786527"/>
            <a:ext cx="1375814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Nous recherchons 25 000 000 FCFA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pour :</a:t>
            </a:r>
            <a:endParaRPr lang="en-US" sz="9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126" y="1126093"/>
            <a:ext cx="13758148" cy="7549396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2003703" y="8705969"/>
            <a:ext cx="124539" cy="124539"/>
          </a:xfrm>
          <a:prstGeom prst="roundRect">
            <a:avLst>
              <a:gd name="adj" fmla="val 14685"/>
            </a:avLst>
          </a:prstGeom>
          <a:solidFill>
            <a:srgbClr val="19331E"/>
          </a:solidFill>
          <a:ln/>
        </p:spPr>
      </p:sp>
      <p:sp>
        <p:nvSpPr>
          <p:cNvPr id="6" name="Text 3"/>
          <p:cNvSpPr/>
          <p:nvPr/>
        </p:nvSpPr>
        <p:spPr>
          <a:xfrm>
            <a:off x="2189202" y="8705969"/>
            <a:ext cx="1572101" cy="124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Développement technique</a:t>
            </a:r>
            <a:endParaRPr lang="en-US" sz="950" dirty="0"/>
          </a:p>
        </p:txBody>
      </p:sp>
      <p:sp>
        <p:nvSpPr>
          <p:cNvPr id="7" name="Shape 4"/>
          <p:cNvSpPr/>
          <p:nvPr/>
        </p:nvSpPr>
        <p:spPr>
          <a:xfrm>
            <a:off x="4576524" y="8705969"/>
            <a:ext cx="124539" cy="124539"/>
          </a:xfrm>
          <a:prstGeom prst="roundRect">
            <a:avLst>
              <a:gd name="adj" fmla="val 14685"/>
            </a:avLst>
          </a:prstGeom>
          <a:solidFill>
            <a:srgbClr val="366E41"/>
          </a:solidFill>
          <a:ln/>
        </p:spPr>
      </p:sp>
      <p:sp>
        <p:nvSpPr>
          <p:cNvPr id="8" name="Text 5"/>
          <p:cNvSpPr/>
          <p:nvPr/>
        </p:nvSpPr>
        <p:spPr>
          <a:xfrm>
            <a:off x="4762024" y="8705969"/>
            <a:ext cx="1814155" cy="124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Marketing et déploiement te...</a:t>
            </a:r>
            <a:endParaRPr lang="en-US" sz="950" dirty="0"/>
          </a:p>
        </p:txBody>
      </p:sp>
      <p:sp>
        <p:nvSpPr>
          <p:cNvPr id="9" name="Shape 6"/>
          <p:cNvSpPr/>
          <p:nvPr/>
        </p:nvSpPr>
        <p:spPr>
          <a:xfrm>
            <a:off x="8110180" y="8705969"/>
            <a:ext cx="124539" cy="124539"/>
          </a:xfrm>
          <a:prstGeom prst="roundRect">
            <a:avLst>
              <a:gd name="adj" fmla="val 14685"/>
            </a:avLst>
          </a:prstGeom>
          <a:solidFill>
            <a:srgbClr val="52A863"/>
          </a:solidFill>
          <a:ln/>
        </p:spPr>
      </p:sp>
      <p:sp>
        <p:nvSpPr>
          <p:cNvPr id="10" name="Text 7"/>
          <p:cNvSpPr/>
          <p:nvPr/>
        </p:nvSpPr>
        <p:spPr>
          <a:xfrm>
            <a:off x="8295680" y="8705969"/>
            <a:ext cx="1701998" cy="124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Installation de stations mé...</a:t>
            </a:r>
            <a:endParaRPr lang="en-US" sz="950" dirty="0"/>
          </a:p>
        </p:txBody>
      </p:sp>
      <p:sp>
        <p:nvSpPr>
          <p:cNvPr id="11" name="Shape 8"/>
          <p:cNvSpPr/>
          <p:nvPr/>
        </p:nvSpPr>
        <p:spPr>
          <a:xfrm>
            <a:off x="10868977" y="8705969"/>
            <a:ext cx="124539" cy="124539"/>
          </a:xfrm>
          <a:prstGeom prst="roundRect">
            <a:avLst>
              <a:gd name="adj" fmla="val 14685"/>
            </a:avLst>
          </a:prstGeom>
          <a:solidFill>
            <a:srgbClr val="8BC696"/>
          </a:solidFill>
          <a:ln/>
        </p:spPr>
      </p:sp>
      <p:sp>
        <p:nvSpPr>
          <p:cNvPr id="12" name="Text 9"/>
          <p:cNvSpPr/>
          <p:nvPr/>
        </p:nvSpPr>
        <p:spPr>
          <a:xfrm>
            <a:off x="11054477" y="8705969"/>
            <a:ext cx="1541978" cy="124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9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Administration et support</a:t>
            </a:r>
            <a:endParaRPr lang="en-US" sz="950" dirty="0"/>
          </a:p>
        </p:txBody>
      </p:sp>
      <p:sp>
        <p:nvSpPr>
          <p:cNvPr id="13" name="Text 10"/>
          <p:cNvSpPr/>
          <p:nvPr/>
        </p:nvSpPr>
        <p:spPr>
          <a:xfrm>
            <a:off x="436126" y="8970764"/>
            <a:ext cx="1375814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40% : développement technique</a:t>
            </a:r>
            <a:endParaRPr lang="en-US" sz="950" dirty="0"/>
          </a:p>
        </p:txBody>
      </p:sp>
      <p:sp>
        <p:nvSpPr>
          <p:cNvPr id="14" name="Text 11"/>
          <p:cNvSpPr/>
          <p:nvPr/>
        </p:nvSpPr>
        <p:spPr>
          <a:xfrm>
            <a:off x="436126" y="9213771"/>
            <a:ext cx="1375814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30% : marketing et déploiement terrain</a:t>
            </a:r>
            <a:endParaRPr lang="en-US" sz="950" dirty="0"/>
          </a:p>
        </p:txBody>
      </p:sp>
      <p:sp>
        <p:nvSpPr>
          <p:cNvPr id="15" name="Text 12"/>
          <p:cNvSpPr/>
          <p:nvPr/>
        </p:nvSpPr>
        <p:spPr>
          <a:xfrm>
            <a:off x="436126" y="9456777"/>
            <a:ext cx="1375814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20% : installation de stations météo locales</a:t>
            </a:r>
            <a:endParaRPr lang="en-US" sz="950" dirty="0"/>
          </a:p>
        </p:txBody>
      </p:sp>
      <p:sp>
        <p:nvSpPr>
          <p:cNvPr id="16" name="Text 13"/>
          <p:cNvSpPr/>
          <p:nvPr/>
        </p:nvSpPr>
        <p:spPr>
          <a:xfrm>
            <a:off x="436126" y="9699784"/>
            <a:ext cx="1375814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10% : administration et support</a:t>
            </a:r>
            <a:endParaRPr lang="en-US" sz="950" dirty="0"/>
          </a:p>
        </p:txBody>
      </p:sp>
      <p:sp>
        <p:nvSpPr>
          <p:cNvPr id="17" name="Text 14"/>
          <p:cNvSpPr/>
          <p:nvPr/>
        </p:nvSpPr>
        <p:spPr>
          <a:xfrm>
            <a:off x="436126" y="10039350"/>
            <a:ext cx="13758148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endParaRPr lang="en-US" sz="9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19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L’équipe(Team)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6005" y="2144316"/>
            <a:ext cx="2994184" cy="29941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421987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Mr FOLLYKOE Messanh Jules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26673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Fondateur, développeur full-stack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108" y="2144316"/>
            <a:ext cx="2994184" cy="29941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897523" y="54219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Mr Charles EKOUE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591240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Agronome expert du terrain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211" y="2144316"/>
            <a:ext cx="2994184" cy="29941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339626" y="54219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Mme Viviane Kokoe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591240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Responsable marketing rural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68847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Une équipe passionnée par la transformation agricole en Afrique.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63238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The Problem: Crop Loss in Africa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40% of African harvests are lost annually.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Farmers lack crucial weather data, tailored agricultural advice, and direct market access.</a:t>
            </a:r>
            <a:endParaRPr lang="en-US" sz="16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3194"/>
            <a:ext cx="98149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Our Solution: SmartFarm Connect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056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SmartFarm Connect is an all-in-one mobile platform designed for farmers.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23655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3523655"/>
            <a:ext cx="121920" cy="1367909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780949"/>
            <a:ext cx="35193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Local Weather Forecasts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4271367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Accurate, real-time weather predictions.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523655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3523655"/>
            <a:ext cx="121920" cy="1367909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3780949"/>
            <a:ext cx="28984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Personalized Advice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4271367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Tailored agricultural recommendations.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18378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5118378"/>
            <a:ext cx="121920" cy="1367909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5375672"/>
            <a:ext cx="3053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Direct Market Access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42524" y="5866090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Connects farmers with buyers and cooperatives.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18378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FAFFFA"/>
          </a:solidFill>
          <a:ln w="30480">
            <a:solidFill>
              <a:srgbClr val="CED9CE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8067" y="5118378"/>
            <a:ext cx="121920" cy="1367909"/>
          </a:xfrm>
          <a:prstGeom prst="roundRect">
            <a:avLst>
              <a:gd name="adj" fmla="val 167442"/>
            </a:avLst>
          </a:prstGeom>
          <a:solidFill>
            <a:srgbClr val="438951"/>
          </a:solidFill>
          <a:ln/>
        </p:spPr>
      </p:sp>
      <p:sp>
        <p:nvSpPr>
          <p:cNvPr id="18" name="Text 16"/>
          <p:cNvSpPr/>
          <p:nvPr/>
        </p:nvSpPr>
        <p:spPr>
          <a:xfrm>
            <a:off x="7777282" y="5375672"/>
            <a:ext cx="34047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User-Friendly Interface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777282" y="5866090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Simple, multilingual, and audio-enabled.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0441" y="2203966"/>
            <a:ext cx="5269587" cy="598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Product Features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8061" y="3310295"/>
            <a:ext cx="2532221" cy="2532221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3516" y="3310295"/>
            <a:ext cx="2532221" cy="2532221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970" y="3310295"/>
            <a:ext cx="2532340" cy="2532340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4544" y="3310295"/>
            <a:ext cx="2532221" cy="2532221"/>
          </a:xfrm>
          <a:prstGeom prst="rect">
            <a:avLst/>
          </a:prstGeom>
        </p:spPr>
      </p:pic>
      <p:pic>
        <p:nvPicPr>
          <p:cNvPr id="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9999" y="3310295"/>
            <a:ext cx="2532340" cy="25323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Target Market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initial users include: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Small farmers in Togo, Ghana, Benin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62354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Agricultural cooperatives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02561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Agricultural NGOs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34276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agricultural produce buyers</a:t>
            </a:r>
            <a:endParaRPr lang="en-US" sz="16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5653802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Market Size: TAM, SAM, SOM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138" y="1206341"/>
            <a:ext cx="13558123" cy="740878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863221" y="8645604"/>
            <a:ext cx="153114" cy="153114"/>
          </a:xfrm>
          <a:prstGeom prst="roundRect">
            <a:avLst>
              <a:gd name="adj" fmla="val 11944"/>
            </a:avLst>
          </a:prstGeom>
          <a:solidFill>
            <a:srgbClr val="19331E"/>
          </a:solidFill>
          <a:ln/>
        </p:spPr>
      </p:sp>
      <p:sp>
        <p:nvSpPr>
          <p:cNvPr id="5" name="Text 2"/>
          <p:cNvSpPr/>
          <p:nvPr/>
        </p:nvSpPr>
        <p:spPr>
          <a:xfrm>
            <a:off x="4077295" y="8645604"/>
            <a:ext cx="876538" cy="153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TAM (Total)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6528554" y="8645604"/>
            <a:ext cx="153114" cy="153114"/>
          </a:xfrm>
          <a:prstGeom prst="roundRect">
            <a:avLst>
              <a:gd name="adj" fmla="val 11944"/>
            </a:avLst>
          </a:prstGeom>
          <a:solidFill>
            <a:srgbClr val="3F814C"/>
          </a:solidFill>
          <a:ln/>
        </p:spPr>
      </p:sp>
      <p:sp>
        <p:nvSpPr>
          <p:cNvPr id="7" name="Text 4"/>
          <p:cNvSpPr/>
          <p:nvPr/>
        </p:nvSpPr>
        <p:spPr>
          <a:xfrm>
            <a:off x="6742628" y="8645604"/>
            <a:ext cx="1358979" cy="153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SAM (West Africa)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9676448" y="8645604"/>
            <a:ext cx="153114" cy="153114"/>
          </a:xfrm>
          <a:prstGeom prst="roundRect">
            <a:avLst>
              <a:gd name="adj" fmla="val 11944"/>
            </a:avLst>
          </a:prstGeom>
          <a:solidFill>
            <a:srgbClr val="77BD85"/>
          </a:solidFill>
          <a:ln/>
        </p:spPr>
      </p:sp>
      <p:sp>
        <p:nvSpPr>
          <p:cNvPr id="9" name="Text 6"/>
          <p:cNvSpPr/>
          <p:nvPr/>
        </p:nvSpPr>
        <p:spPr>
          <a:xfrm>
            <a:off x="9890522" y="8645604"/>
            <a:ext cx="1907381" cy="153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SOM (Targeted Countries)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536138" y="8971121"/>
            <a:ext cx="13558123" cy="490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Total Addressable Market (TAM) includes 400 million farmers across Africa. The Serviceable Available Market (SAM) in West Africa is 50 million, with a Serviceable Obtainable Market (SOM) of 5 million in our three target countries.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01741"/>
            <a:ext cx="67047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Competitive Landscape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64148"/>
            <a:ext cx="13042821" cy="2063591"/>
          </a:xfrm>
          <a:prstGeom prst="roundRect">
            <a:avLst>
              <a:gd name="adj" fmla="val 989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671768"/>
            <a:ext cx="13027581" cy="64174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343" y="3815477"/>
            <a:ext cx="29161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SmartFarm Connect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75434" y="38154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AgroInfo App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717524" y="38154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M-Farm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801410" y="4313515"/>
            <a:ext cx="13027581" cy="140660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343" y="4457224"/>
            <a:ext cx="38858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Strengths: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Personalized advice, local integration, user-friendly interface.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75434" y="4457224"/>
            <a:ext cx="3880842" cy="756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Limitations: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❌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No personalized advice,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❌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limited local integration.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717524" y="4457224"/>
            <a:ext cx="3884652" cy="1119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Limitations: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❌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Interface not adapted to rural realities,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❌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general weather platforms.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02938"/>
            <a:ext cx="67010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Competitive Advantage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65346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615809"/>
            <a:ext cx="35013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Voice &amp; Local Languages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106228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Accessible support in native dialects.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2765346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3615809"/>
            <a:ext cx="30222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Offline Functionality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4106228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Works without internet access.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773222"/>
            <a:ext cx="52912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AI Soil &amp; Weather Recommendations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93790" y="6263640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Tailored advice based on specific conditions.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773222"/>
            <a:ext cx="40920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Direct &amp; Secure Connections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56884" y="6263640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Facilitates safe market linkages.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4027646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Traction &amp; Roadmap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138" y="1206341"/>
            <a:ext cx="13558123" cy="75924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36138" y="8971121"/>
            <a:ext cx="13558123" cy="490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MVP has been tested in Togo with 1,200 users and we have 2 cooperative partners. Our goal is to reach 50,000 users by the end of 2026, with expansion into Benin and Ghana planned for 2026.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2025-08-08T17:30:12Z</dcterms:created>
  <dcterms:modified xsi:type="dcterms:W3CDTF">2025-08-08T17:30:12Z</dcterms:modified>
</cp:coreProperties>
</file>